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4"/>
  </p:handoutMasterIdLst>
  <p:sldIdLst>
    <p:sldId id="319" r:id="rId2"/>
    <p:sldId id="283" r:id="rId3"/>
    <p:sldId id="320" r:id="rId4"/>
    <p:sldId id="284" r:id="rId5"/>
    <p:sldId id="285" r:id="rId6"/>
    <p:sldId id="286" r:id="rId7"/>
    <p:sldId id="288" r:id="rId8"/>
    <p:sldId id="300" r:id="rId9"/>
    <p:sldId id="289" r:id="rId10"/>
    <p:sldId id="301" r:id="rId11"/>
    <p:sldId id="302" r:id="rId12"/>
    <p:sldId id="303" r:id="rId13"/>
    <p:sldId id="294" r:id="rId14"/>
    <p:sldId id="304" r:id="rId15"/>
    <p:sldId id="306" r:id="rId16"/>
    <p:sldId id="296" r:id="rId17"/>
    <p:sldId id="297" r:id="rId18"/>
    <p:sldId id="298" r:id="rId19"/>
    <p:sldId id="310" r:id="rId20"/>
    <p:sldId id="299" r:id="rId21"/>
    <p:sldId id="311" r:id="rId22"/>
    <p:sldId id="312" r:id="rId23"/>
    <p:sldId id="313" r:id="rId24"/>
    <p:sldId id="287" r:id="rId25"/>
    <p:sldId id="321" r:id="rId26"/>
    <p:sldId id="292" r:id="rId27"/>
    <p:sldId id="293" r:id="rId28"/>
    <p:sldId id="314" r:id="rId29"/>
    <p:sldId id="315" r:id="rId30"/>
    <p:sldId id="316" r:id="rId31"/>
    <p:sldId id="318" r:id="rId32"/>
    <p:sldId id="317" r:id="rId33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B4E6"/>
    <a:srgbClr val="C191DF"/>
    <a:srgbClr val="AA91DB"/>
    <a:srgbClr val="E47CDF"/>
    <a:srgbClr val="E5CDF3"/>
    <a:srgbClr val="B765CD"/>
    <a:srgbClr val="7770D2"/>
    <a:srgbClr val="5FB5CD"/>
    <a:srgbClr val="3898B2"/>
    <a:srgbClr val="70B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25" d="100"/>
          <a:sy n="125" d="100"/>
        </p:scale>
        <p:origin x="90" y="-3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9895D8C-DA05-4C90-9463-844A4C4AA9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521A35-799E-4F41-802D-E8D522CBC2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226ED-AF40-4788-BB33-6FE88E0C75B6}" type="datetimeFigureOut">
              <a:rPr lang="ko-KR" altLang="en-US" smtClean="0"/>
              <a:t>2017-07-27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F66C7C-EDB7-4F97-8A3C-6F5020D3CB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65CF87-F757-45B8-A95D-F9B2E673F1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A0C33-1753-41C8-B7AD-2C0414949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130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684644">
            <a:off x="3362728" y="1885395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9257574">
            <a:off x="5441086" y="1312215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47864" y="1412776"/>
            <a:ext cx="2520279" cy="621259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C5B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3256101" y="1627683"/>
            <a:ext cx="268156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Introduction to RNN, LSTM, GRU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87624" y="2852936"/>
            <a:ext cx="1666215" cy="1666215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435764" y="3123163"/>
            <a:ext cx="1169933" cy="1169933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05833" y="3379693"/>
            <a:ext cx="3834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0 1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26484" y="3639607"/>
            <a:ext cx="54213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RNN</a:t>
            </a:r>
            <a:endParaRPr lang="ko-KR" altLang="en-US" sz="1300" dirty="0">
              <a:solidFill>
                <a:prstClr val="black">
                  <a:lumMod val="65000"/>
                  <a:lumOff val="3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724263" y="2885208"/>
            <a:ext cx="1666215" cy="1666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957524" y="3123163"/>
            <a:ext cx="1169933" cy="1169933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27593" y="3379693"/>
            <a:ext cx="3834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0 2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220996" y="3639607"/>
            <a:ext cx="59663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LSTM</a:t>
            </a:r>
            <a:endParaRPr lang="ko-KR" altLang="en-US" sz="1300" dirty="0">
              <a:solidFill>
                <a:prstClr val="black">
                  <a:lumMod val="65000"/>
                  <a:lumOff val="3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157656" y="2852936"/>
            <a:ext cx="1666215" cy="1666215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405796" y="3123163"/>
            <a:ext cx="1169933" cy="1169933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775865" y="3379693"/>
            <a:ext cx="3834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0 3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707741" y="3639607"/>
            <a:ext cx="51969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GRU</a:t>
            </a:r>
            <a:endParaRPr lang="ko-KR" altLang="en-US" sz="1300" dirty="0">
              <a:solidFill>
                <a:prstClr val="black">
                  <a:lumMod val="65000"/>
                  <a:lumOff val="3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CC88B8-3F94-4F88-8034-A5D244DBC113}"/>
              </a:ext>
            </a:extLst>
          </p:cNvPr>
          <p:cNvSpPr txBox="1"/>
          <p:nvPr/>
        </p:nvSpPr>
        <p:spPr>
          <a:xfrm>
            <a:off x="7806671" y="58052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김윤진</a:t>
            </a:r>
          </a:p>
        </p:txBody>
      </p:sp>
    </p:spTree>
    <p:extLst>
      <p:ext uri="{BB962C8B-B14F-4D97-AF65-F5344CB8AC3E}">
        <p14:creationId xmlns:p14="http://schemas.microsoft.com/office/powerpoint/2010/main" val="2334666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3700864" y="575158"/>
            <a:ext cx="170431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Language</a:t>
            </a:r>
            <a:r>
              <a:rPr lang="ko-KR" altLang="en-US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Modeling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E481AF4-1AB9-4E0C-A535-B6DC1448DD11}"/>
              </a:ext>
            </a:extLst>
          </p:cNvPr>
          <p:cNvSpPr txBox="1">
            <a:spLocks/>
          </p:cNvSpPr>
          <p:nvPr/>
        </p:nvSpPr>
        <p:spPr>
          <a:xfrm>
            <a:off x="438221" y="170080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Main approaches</a:t>
            </a:r>
          </a:p>
          <a:p>
            <a:endParaRPr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/>
              <a:t>Word- level : n-grams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/>
              <a:t>Character-level</a:t>
            </a:r>
          </a:p>
        </p:txBody>
      </p:sp>
    </p:spTree>
    <p:extLst>
      <p:ext uri="{BB962C8B-B14F-4D97-AF65-F5344CB8AC3E}">
        <p14:creationId xmlns:p14="http://schemas.microsoft.com/office/powerpoint/2010/main" val="389833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4128864" y="575158"/>
            <a:ext cx="84830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N-grams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E481AF4-1AB9-4E0C-A535-B6DC1448DD11}"/>
              </a:ext>
            </a:extLst>
          </p:cNvPr>
          <p:cNvSpPr txBox="1">
            <a:spLocks/>
          </p:cNvSpPr>
          <p:nvPr/>
        </p:nvSpPr>
        <p:spPr>
          <a:xfrm>
            <a:off x="438221" y="170080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최근까지 전통적 접근</a:t>
            </a:r>
            <a:endParaRPr lang="en-US" altLang="ko-KR" dirty="0"/>
          </a:p>
          <a:p>
            <a:r>
              <a:rPr lang="ko-KR" altLang="en-US" dirty="0"/>
              <a:t>이전의 </a:t>
            </a:r>
            <a:r>
              <a:rPr lang="en-US" altLang="ko-KR" dirty="0"/>
              <a:t>n-grams</a:t>
            </a:r>
            <a:r>
              <a:rPr lang="ko-KR" altLang="en-US" dirty="0"/>
              <a:t>를 기초로 다음 단어를 예측하는 모델을 학습시킨다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N-grams</a:t>
            </a:r>
            <a:r>
              <a:rPr lang="ko-KR" altLang="en-US" dirty="0"/>
              <a:t>의 문제는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3657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4128864" y="575158"/>
            <a:ext cx="84830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N-grams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E481AF4-1AB9-4E0C-A535-B6DC1448DD11}"/>
              </a:ext>
            </a:extLst>
          </p:cNvPr>
          <p:cNvSpPr txBox="1">
            <a:spLocks/>
          </p:cNvSpPr>
          <p:nvPr/>
        </p:nvSpPr>
        <p:spPr>
          <a:xfrm>
            <a:off x="438221" y="170080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방대한 단어</a:t>
            </a:r>
            <a:endParaRPr lang="en-US" altLang="ko-KR" dirty="0"/>
          </a:p>
          <a:p>
            <a:r>
              <a:rPr lang="ko-KR" altLang="en-US" dirty="0"/>
              <a:t>어휘 이외의 음성들은 일반화 시킬 수 없음</a:t>
            </a:r>
            <a:endParaRPr lang="en-US" altLang="ko-KR" dirty="0"/>
          </a:p>
          <a:p>
            <a:r>
              <a:rPr lang="ko-KR" altLang="en-US" dirty="0"/>
              <a:t>너무 많은 메모리를 요구함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3442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860027">
            <a:off x="3141652" y="913450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20196602">
            <a:off x="5572499" y="331141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04228" y="452585"/>
            <a:ext cx="2897600" cy="571449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3111447" y="575158"/>
            <a:ext cx="288316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Character-level Language Modeling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13260EA-7C29-44E5-8D7A-E74A7D6AF395}"/>
              </a:ext>
            </a:extLst>
          </p:cNvPr>
          <p:cNvSpPr txBox="1">
            <a:spLocks/>
          </p:cNvSpPr>
          <p:nvPr/>
        </p:nvSpPr>
        <p:spPr>
          <a:xfrm>
            <a:off x="438221" y="170080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2010</a:t>
            </a:r>
            <a:r>
              <a:rPr lang="ko-KR" altLang="en-US" dirty="0"/>
              <a:t>년대 소개됨</a:t>
            </a:r>
            <a:endParaRPr lang="en-US" altLang="ko-KR" dirty="0"/>
          </a:p>
          <a:p>
            <a:r>
              <a:rPr lang="ko-KR" altLang="en-US" dirty="0"/>
              <a:t>인풋과 아웃풋 모두 글자임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찬성</a:t>
            </a:r>
            <a:r>
              <a:rPr lang="ko-KR" altLang="en-US" dirty="0"/>
              <a:t>과 </a:t>
            </a:r>
            <a:r>
              <a:rPr lang="ko-KR" altLang="en-US" b="1" dirty="0"/>
              <a:t>반대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3128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860027">
            <a:off x="3141652" y="913450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20196602">
            <a:off x="5572499" y="331141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04228" y="452585"/>
            <a:ext cx="2897600" cy="571449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3111447" y="575158"/>
            <a:ext cx="288316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Character-level Language Modeling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13260EA-7C29-44E5-8D7A-E74A7D6AF395}"/>
              </a:ext>
            </a:extLst>
          </p:cNvPr>
          <p:cNvSpPr txBox="1">
            <a:spLocks/>
          </p:cNvSpPr>
          <p:nvPr/>
        </p:nvSpPr>
        <p:spPr>
          <a:xfrm>
            <a:off x="438221" y="170080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찬성</a:t>
            </a:r>
            <a:r>
              <a:rPr lang="ko-KR" altLang="en-US" dirty="0"/>
              <a:t> 측 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너무 작은 단어</a:t>
            </a:r>
            <a:endParaRPr lang="en-US" altLang="ko-KR" dirty="0"/>
          </a:p>
          <a:p>
            <a:r>
              <a:rPr lang="ko-KR" altLang="en-US" dirty="0"/>
              <a:t>워드 </a:t>
            </a:r>
            <a:r>
              <a:rPr lang="ko-KR" altLang="en-US" dirty="0" err="1"/>
              <a:t>임베딩을</a:t>
            </a:r>
            <a:r>
              <a:rPr lang="ko-KR" altLang="en-US" dirty="0"/>
              <a:t> 요구하지 않는다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워드 </a:t>
            </a:r>
            <a:r>
              <a:rPr lang="ko-KR" altLang="en-US" dirty="0" err="1"/>
              <a:t>임베딩이란</a:t>
            </a:r>
            <a:r>
              <a:rPr lang="ko-KR" altLang="en-US" dirty="0"/>
              <a:t> 단어표현이다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하나의 단어를 인공 신경망을 이용하여 벡터 공간상에 나타낼 수 있는 변환된 값을 의미한다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24094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860027">
            <a:off x="3141652" y="913450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20196602">
            <a:off x="5572499" y="331141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04228" y="452585"/>
            <a:ext cx="2897600" cy="571449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3111447" y="575158"/>
            <a:ext cx="288316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Character-level Language Modeling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13260EA-7C29-44E5-8D7A-E74A7D6AF395}"/>
              </a:ext>
            </a:extLst>
          </p:cNvPr>
          <p:cNvSpPr txBox="1">
            <a:spLocks/>
          </p:cNvSpPr>
          <p:nvPr/>
        </p:nvSpPr>
        <p:spPr>
          <a:xfrm>
            <a:off x="438221" y="170080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반대</a:t>
            </a:r>
            <a:r>
              <a:rPr lang="ko-KR" altLang="en-US" dirty="0"/>
              <a:t> 측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유창하지 않음</a:t>
            </a:r>
            <a:endParaRPr lang="en-US" altLang="ko-KR" dirty="0"/>
          </a:p>
          <a:p>
            <a:r>
              <a:rPr lang="ko-KR" altLang="en-US" dirty="0"/>
              <a:t>많은 단어들은 횡설수설 될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412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7BDED4-97A4-4740-8BBA-7825D1890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49" t="57266" r="19287" b="20334"/>
          <a:stretch/>
        </p:blipFill>
        <p:spPr>
          <a:xfrm>
            <a:off x="971600" y="4345411"/>
            <a:ext cx="7162393" cy="185618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543A5D-6CD1-4F57-85C4-DC9C1564AE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63" t="36934" r="38188" b="40666"/>
          <a:stretch/>
        </p:blipFill>
        <p:spPr>
          <a:xfrm>
            <a:off x="1462271" y="2914890"/>
            <a:ext cx="2697173" cy="16183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8C4CA8-4985-4239-B84C-0027368E45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874" t="35067" r="32675" b="40667"/>
          <a:stretch/>
        </p:blipFill>
        <p:spPr>
          <a:xfrm>
            <a:off x="3703024" y="2785786"/>
            <a:ext cx="1660156" cy="17474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87B7D8-416E-482D-A50F-9DDDEA5233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574" t="36272" r="25976" b="41329"/>
          <a:stretch/>
        </p:blipFill>
        <p:spPr>
          <a:xfrm>
            <a:off x="4890970" y="2893538"/>
            <a:ext cx="1826291" cy="16396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222C8E-0FF9-403D-BCC3-4BD0F41E1C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468" t="38728" r="9838" b="44401"/>
          <a:stretch/>
        </p:blipFill>
        <p:spPr>
          <a:xfrm>
            <a:off x="6246299" y="2635143"/>
            <a:ext cx="1566062" cy="18980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E5BA07-139C-40B1-A4FB-C74636CC48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691" t="23577" r="9479" b="64169"/>
          <a:stretch/>
        </p:blipFill>
        <p:spPr>
          <a:xfrm>
            <a:off x="2040448" y="1461196"/>
            <a:ext cx="5638349" cy="1173947"/>
          </a:xfrm>
          <a:prstGeom prst="rect">
            <a:avLst/>
          </a:prstGeom>
        </p:spPr>
      </p:pic>
      <p:sp>
        <p:nvSpPr>
          <p:cNvPr id="13" name="이등변 삼각형 16">
            <a:extLst>
              <a:ext uri="{FF2B5EF4-FFF2-40B4-BE49-F238E27FC236}">
                <a16:creationId xmlns:a16="http://schemas.microsoft.com/office/drawing/2014/main" id="{26C27DC9-AE92-41B9-9423-B8473C758048}"/>
              </a:ext>
            </a:extLst>
          </p:cNvPr>
          <p:cNvSpPr/>
          <p:nvPr/>
        </p:nvSpPr>
        <p:spPr>
          <a:xfrm rot="8860027">
            <a:off x="3141652" y="913450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이등변 삼각형 16">
            <a:extLst>
              <a:ext uri="{FF2B5EF4-FFF2-40B4-BE49-F238E27FC236}">
                <a16:creationId xmlns:a16="http://schemas.microsoft.com/office/drawing/2014/main" id="{20C0FE57-3814-4F75-A1AE-8D8BED7B068D}"/>
              </a:ext>
            </a:extLst>
          </p:cNvPr>
          <p:cNvSpPr/>
          <p:nvPr/>
        </p:nvSpPr>
        <p:spPr>
          <a:xfrm rot="20196602">
            <a:off x="5572499" y="331141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0FEDCAA-55D9-4BE6-91E0-7C8A9E96EEA6}"/>
              </a:ext>
            </a:extLst>
          </p:cNvPr>
          <p:cNvSpPr/>
          <p:nvPr/>
        </p:nvSpPr>
        <p:spPr>
          <a:xfrm>
            <a:off x="3104228" y="452585"/>
            <a:ext cx="2897600" cy="571449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F70521-0FC5-4252-A919-76493E942E60}"/>
              </a:ext>
            </a:extLst>
          </p:cNvPr>
          <p:cNvSpPr/>
          <p:nvPr/>
        </p:nvSpPr>
        <p:spPr>
          <a:xfrm rot="21306072">
            <a:off x="3111447" y="575158"/>
            <a:ext cx="288316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Character-level Language Modeling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86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D470C4A-00B3-442A-8E62-41ACDC25C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75" t="10800" r="19287" b="20134"/>
          <a:stretch/>
        </p:blipFill>
        <p:spPr>
          <a:xfrm>
            <a:off x="814199" y="1364543"/>
            <a:ext cx="6984776" cy="4843331"/>
          </a:xfrm>
          <a:prstGeom prst="rect">
            <a:avLst/>
          </a:prstGeom>
        </p:spPr>
      </p:pic>
      <p:sp>
        <p:nvSpPr>
          <p:cNvPr id="7" name="이등변 삼각형 16">
            <a:extLst>
              <a:ext uri="{FF2B5EF4-FFF2-40B4-BE49-F238E27FC236}">
                <a16:creationId xmlns:a16="http://schemas.microsoft.com/office/drawing/2014/main" id="{CB354427-7DC4-459A-B972-999E25C1D4EE}"/>
              </a:ext>
            </a:extLst>
          </p:cNvPr>
          <p:cNvSpPr/>
          <p:nvPr/>
        </p:nvSpPr>
        <p:spPr>
          <a:xfrm rot="8860027">
            <a:off x="3141652" y="913450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826944F6-9234-43DA-B727-49459E03867A}"/>
              </a:ext>
            </a:extLst>
          </p:cNvPr>
          <p:cNvSpPr/>
          <p:nvPr/>
        </p:nvSpPr>
        <p:spPr>
          <a:xfrm>
            <a:off x="3104228" y="452585"/>
            <a:ext cx="2897600" cy="571449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CE0765-C94D-4B66-A15B-DE4D573F9705}"/>
              </a:ext>
            </a:extLst>
          </p:cNvPr>
          <p:cNvSpPr/>
          <p:nvPr/>
        </p:nvSpPr>
        <p:spPr>
          <a:xfrm rot="21306072">
            <a:off x="3111447" y="575158"/>
            <a:ext cx="288316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Character-level Language Modeling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BEF15-89C2-492C-9A9A-025A36ED596C}"/>
              </a:ext>
            </a:extLst>
          </p:cNvPr>
          <p:cNvSpPr txBox="1"/>
          <p:nvPr/>
        </p:nvSpPr>
        <p:spPr>
          <a:xfrm>
            <a:off x="2944579" y="2852936"/>
            <a:ext cx="81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W_hy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91DFCF-5F57-401C-870D-FA16EF1DAB8A}"/>
              </a:ext>
            </a:extLst>
          </p:cNvPr>
          <p:cNvSpPr txBox="1"/>
          <p:nvPr/>
        </p:nvSpPr>
        <p:spPr>
          <a:xfrm>
            <a:off x="4283968" y="2852936"/>
            <a:ext cx="81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W_hy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16B34-9B79-4A7C-AB05-61F885EE8D6B}"/>
              </a:ext>
            </a:extLst>
          </p:cNvPr>
          <p:cNvSpPr txBox="1"/>
          <p:nvPr/>
        </p:nvSpPr>
        <p:spPr>
          <a:xfrm>
            <a:off x="5638313" y="2852936"/>
            <a:ext cx="81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W_hy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CB75F-B191-40AE-9416-DE724B0660BD}"/>
              </a:ext>
            </a:extLst>
          </p:cNvPr>
          <p:cNvSpPr txBox="1"/>
          <p:nvPr/>
        </p:nvSpPr>
        <p:spPr>
          <a:xfrm>
            <a:off x="6977702" y="2852936"/>
            <a:ext cx="81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W_hy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73D031-02FB-43C8-929A-C79CD290ED11}"/>
              </a:ext>
            </a:extLst>
          </p:cNvPr>
          <p:cNvSpPr txBox="1"/>
          <p:nvPr/>
        </p:nvSpPr>
        <p:spPr>
          <a:xfrm>
            <a:off x="2968986" y="4437112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W_xh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EB8611-0F3F-4FCA-96B9-CF84C1275892}"/>
              </a:ext>
            </a:extLst>
          </p:cNvPr>
          <p:cNvSpPr txBox="1"/>
          <p:nvPr/>
        </p:nvSpPr>
        <p:spPr>
          <a:xfrm>
            <a:off x="4276905" y="4437112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W_xh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2A0AB9-E8C0-43C0-BAA0-BDF1BFE2E5B6}"/>
              </a:ext>
            </a:extLst>
          </p:cNvPr>
          <p:cNvSpPr txBox="1"/>
          <p:nvPr/>
        </p:nvSpPr>
        <p:spPr>
          <a:xfrm>
            <a:off x="5623073" y="44348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W_xh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E45E3E-4F98-471D-8339-1887B63CFD4C}"/>
              </a:ext>
            </a:extLst>
          </p:cNvPr>
          <p:cNvSpPr txBox="1"/>
          <p:nvPr/>
        </p:nvSpPr>
        <p:spPr>
          <a:xfrm>
            <a:off x="7000422" y="44348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W_xh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8C469-D2F3-4F4B-8B9B-ED33340DF2B1}"/>
              </a:ext>
            </a:extLst>
          </p:cNvPr>
          <p:cNvSpPr txBox="1"/>
          <p:nvPr/>
        </p:nvSpPr>
        <p:spPr>
          <a:xfrm>
            <a:off x="3275856" y="3393101"/>
            <a:ext cx="76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W_hh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B57FD-B11D-47C8-898F-9A2F66B9839D}"/>
              </a:ext>
            </a:extLst>
          </p:cNvPr>
          <p:cNvSpPr txBox="1"/>
          <p:nvPr/>
        </p:nvSpPr>
        <p:spPr>
          <a:xfrm>
            <a:off x="4628680" y="339310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W_hh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164659-6B54-4698-85C8-58817BCB3A26}"/>
              </a:ext>
            </a:extLst>
          </p:cNvPr>
          <p:cNvSpPr txBox="1"/>
          <p:nvPr/>
        </p:nvSpPr>
        <p:spPr>
          <a:xfrm>
            <a:off x="5981504" y="339310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W_hh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972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3704681" y="575158"/>
            <a:ext cx="169668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Machine Translation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11729D-2852-4ED9-99A2-83E06C112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04" t="32679" r="33398" b="18550"/>
          <a:stretch/>
        </p:blipFill>
        <p:spPr>
          <a:xfrm>
            <a:off x="1043608" y="1988840"/>
            <a:ext cx="7004603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2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3704681" y="575158"/>
            <a:ext cx="169668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Machine Translation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B23C1B-7ECA-4853-94C1-90D1D11F2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1" t="35067" r="24800" b="23867"/>
          <a:stretch/>
        </p:blipFill>
        <p:spPr>
          <a:xfrm>
            <a:off x="395536" y="2276872"/>
            <a:ext cx="8117265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6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3899638" y="575158"/>
            <a:ext cx="13067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Sequence data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B5858FA-D256-41EC-B976-450E486A086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음성인식과 자연어와 같은 연속적인 데이터</a:t>
            </a:r>
            <a:endParaRPr lang="en-US" altLang="ko-KR" dirty="0"/>
          </a:p>
          <a:p>
            <a:r>
              <a:rPr lang="ko-KR" altLang="en-US" dirty="0"/>
              <a:t>우리는 한 단어로만 이해를 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이전의 단어와 그 단어를 기반으로 이해한다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이것은 </a:t>
            </a:r>
            <a:r>
              <a:rPr lang="en-US" altLang="ko-KR" dirty="0"/>
              <a:t>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에서는 못한다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b="1" dirty="0"/>
              <a:t>RNN</a:t>
            </a:r>
            <a:r>
              <a:rPr lang="ko-KR" altLang="en-US" dirty="0"/>
              <a:t>이 나옴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9686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3719748" y="575158"/>
            <a:ext cx="166654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Text Summarization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46977F-651F-44E7-90ED-F1C4D7961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68" t="25164" r="31099" b="12665"/>
          <a:stretch/>
        </p:blipFill>
        <p:spPr>
          <a:xfrm>
            <a:off x="1259632" y="1844824"/>
            <a:ext cx="6945331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58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3783421" y="575158"/>
            <a:ext cx="153920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Image Captioning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84940C-F468-4AEE-B474-B45874FAD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3" t="27599" r="35268" b="13507"/>
          <a:stretch/>
        </p:blipFill>
        <p:spPr>
          <a:xfrm>
            <a:off x="1259632" y="1772816"/>
            <a:ext cx="637270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7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C56CA5F-9FC5-4001-A489-01ABB8A7E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8" t="29467" r="41955" b="16803"/>
          <a:stretch/>
        </p:blipFill>
        <p:spPr>
          <a:xfrm>
            <a:off x="1403648" y="1525708"/>
            <a:ext cx="6483560" cy="5014645"/>
          </a:xfrm>
          <a:prstGeom prst="rect">
            <a:avLst/>
          </a:prstGeom>
        </p:spPr>
      </p:pic>
      <p:sp>
        <p:nvSpPr>
          <p:cNvPr id="11" name="이등변 삼각형 16">
            <a:extLst>
              <a:ext uri="{FF2B5EF4-FFF2-40B4-BE49-F238E27FC236}">
                <a16:creationId xmlns:a16="http://schemas.microsoft.com/office/drawing/2014/main" id="{DDC90574-5F45-4F3C-A300-BB005555510D}"/>
              </a:ext>
            </a:extLst>
          </p:cNvPr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5">
            <a:extLst>
              <a:ext uri="{FF2B5EF4-FFF2-40B4-BE49-F238E27FC236}">
                <a16:creationId xmlns:a16="http://schemas.microsoft.com/office/drawing/2014/main" id="{235734E4-7331-4A97-B445-FBD73624C9C1}"/>
              </a:ext>
            </a:extLst>
          </p:cNvPr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09BBC6-93CC-44EA-A11E-7EECBA992A26}"/>
              </a:ext>
            </a:extLst>
          </p:cNvPr>
          <p:cNvSpPr/>
          <p:nvPr/>
        </p:nvSpPr>
        <p:spPr>
          <a:xfrm rot="21306072">
            <a:off x="3783421" y="575158"/>
            <a:ext cx="153920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2312190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9BE86A-ECCA-4704-9B80-8A80D3D70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48" t="31983" r="34871" b="18589"/>
          <a:stretch/>
        </p:blipFill>
        <p:spPr>
          <a:xfrm>
            <a:off x="1115616" y="1844824"/>
            <a:ext cx="7128792" cy="3672408"/>
          </a:xfrm>
          <a:prstGeom prst="rect">
            <a:avLst/>
          </a:prstGeom>
        </p:spPr>
      </p:pic>
      <p:sp>
        <p:nvSpPr>
          <p:cNvPr id="8" name="이등변 삼각형 16">
            <a:extLst>
              <a:ext uri="{FF2B5EF4-FFF2-40B4-BE49-F238E27FC236}">
                <a16:creationId xmlns:a16="http://schemas.microsoft.com/office/drawing/2014/main" id="{8531330B-B571-452B-B487-819BB39CD40E}"/>
              </a:ext>
            </a:extLst>
          </p:cNvPr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0B751E5D-B27D-4C51-B2A2-61F083CE64F2}"/>
              </a:ext>
            </a:extLst>
          </p:cNvPr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720C50-859D-4CAA-AF47-5E2866E6160F}"/>
              </a:ext>
            </a:extLst>
          </p:cNvPr>
          <p:cNvSpPr/>
          <p:nvPr/>
        </p:nvSpPr>
        <p:spPr>
          <a:xfrm rot="21306072">
            <a:off x="3783421" y="575158"/>
            <a:ext cx="153920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2118914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4254699" y="575158"/>
            <a:ext cx="59663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LSTM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C61AF4C-4FFF-4897-B509-8F53D53A3BD3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LSTM = Long short Term Memory</a:t>
            </a:r>
          </a:p>
          <a:p>
            <a:endParaRPr lang="en-US" altLang="ko-KR" dirty="0"/>
          </a:p>
          <a:p>
            <a:r>
              <a:rPr lang="en-US" altLang="ko-KR" dirty="0"/>
              <a:t>RNN</a:t>
            </a:r>
            <a:r>
              <a:rPr lang="ko-KR" altLang="en-US" dirty="0"/>
              <a:t>과 모두 비슷하지만 더 강력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LSTM</a:t>
            </a:r>
            <a:r>
              <a:rPr lang="ko-KR" altLang="en-US" dirty="0"/>
              <a:t>은 </a:t>
            </a:r>
            <a:r>
              <a:rPr lang="en-US" altLang="ko-KR" dirty="0"/>
              <a:t>4</a:t>
            </a:r>
            <a:r>
              <a:rPr lang="ko-KR" altLang="en-US" dirty="0"/>
              <a:t>가지 부가적 </a:t>
            </a:r>
            <a:r>
              <a:rPr lang="en-US" altLang="ko-KR" dirty="0"/>
              <a:t>gates</a:t>
            </a:r>
            <a:r>
              <a:rPr lang="ko-KR" altLang="en-US" dirty="0"/>
              <a:t>를 갖음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gates</a:t>
            </a:r>
            <a:r>
              <a:rPr lang="ko-KR" altLang="en-US" dirty="0"/>
              <a:t>는 </a:t>
            </a:r>
            <a:r>
              <a:rPr lang="en-US" altLang="ko-KR" dirty="0"/>
              <a:t>input</a:t>
            </a:r>
            <a:r>
              <a:rPr lang="ko-KR" altLang="en-US" dirty="0"/>
              <a:t>과 </a:t>
            </a:r>
            <a:r>
              <a:rPr lang="en-US" altLang="ko-KR" dirty="0" err="1"/>
              <a:t>outpu</a:t>
            </a:r>
            <a:r>
              <a:rPr lang="ko-KR" altLang="en-US" dirty="0"/>
              <a:t>을 조절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2006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4254699" y="575158"/>
            <a:ext cx="59663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LSTM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C61AF4C-4FFF-4897-B509-8F53D53A3BD3}"/>
              </a:ext>
            </a:extLst>
          </p:cNvPr>
          <p:cNvSpPr txBox="1">
            <a:spLocks/>
          </p:cNvSpPr>
          <p:nvPr/>
        </p:nvSpPr>
        <p:spPr>
          <a:xfrm>
            <a:off x="438217" y="1628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dirty="0"/>
              <a:t>4</a:t>
            </a:r>
            <a:r>
              <a:rPr lang="ko-KR" altLang="en-US" dirty="0"/>
              <a:t>가지 주요 </a:t>
            </a:r>
            <a:r>
              <a:rPr lang="en-US" altLang="ko-KR" dirty="0"/>
              <a:t>gates</a:t>
            </a:r>
          </a:p>
          <a:p>
            <a:pPr fontAlgn="base"/>
            <a:endParaRPr lang="en-US" altLang="ko-KR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altLang="ko-KR" dirty="0"/>
              <a:t>Input gate (</a:t>
            </a:r>
            <a:r>
              <a:rPr lang="en-US" altLang="ko-KR" dirty="0" err="1"/>
              <a:t>a_i</a:t>
            </a:r>
            <a:r>
              <a:rPr lang="en-US" altLang="ko-KR" dirty="0"/>
              <a:t>)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altLang="ko-KR" dirty="0"/>
              <a:t>Forget gate (</a:t>
            </a:r>
            <a:r>
              <a:rPr lang="en-US" altLang="ko-KR" dirty="0" err="1"/>
              <a:t>a_f</a:t>
            </a:r>
            <a:r>
              <a:rPr lang="en-US" altLang="ko-KR" dirty="0"/>
              <a:t>)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altLang="ko-KR" dirty="0"/>
              <a:t>Output gate (</a:t>
            </a:r>
            <a:r>
              <a:rPr lang="en-US" altLang="ko-KR" dirty="0" err="1"/>
              <a:t>a_f</a:t>
            </a:r>
            <a:r>
              <a:rPr lang="en-US" altLang="ko-KR" dirty="0"/>
              <a:t>)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altLang="ko-KR" dirty="0"/>
              <a:t>Block gate (</a:t>
            </a:r>
            <a:r>
              <a:rPr lang="en-US" altLang="ko-KR" dirty="0" err="1"/>
              <a:t>a_g</a:t>
            </a:r>
            <a:r>
              <a:rPr lang="en-US" altLang="ko-KR" dirty="0"/>
              <a:t>)</a:t>
            </a:r>
          </a:p>
          <a:p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17807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4254699" y="575158"/>
            <a:ext cx="59663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LSTM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116103-9078-4666-9AD3-21A5EDAAD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3" t="40666" r="38975" b="29468"/>
          <a:stretch/>
        </p:blipFill>
        <p:spPr>
          <a:xfrm>
            <a:off x="683568" y="2204864"/>
            <a:ext cx="812790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61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4254699" y="575158"/>
            <a:ext cx="59663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LSTM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6BAD25-724B-4114-8961-517BA3588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65" t="34406" r="43624" b="21366"/>
          <a:stretch/>
        </p:blipFill>
        <p:spPr>
          <a:xfrm>
            <a:off x="1547664" y="1525708"/>
            <a:ext cx="6503751" cy="4891038"/>
          </a:xfrm>
          <a:prstGeom prst="rect">
            <a:avLst/>
          </a:prstGeom>
        </p:spPr>
      </p:pic>
      <p:pic>
        <p:nvPicPr>
          <p:cNvPr id="1026" name="Picture 2" descr="img_0775">
            <a:extLst>
              <a:ext uri="{FF2B5EF4-FFF2-40B4-BE49-F238E27FC236}">
                <a16:creationId xmlns:a16="http://schemas.microsoft.com/office/drawing/2014/main" id="{1AE34D90-BF51-484C-8C86-E92405DFE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47887"/>
            <a:ext cx="6983676" cy="523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79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4254699" y="575158"/>
            <a:ext cx="59663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LSTM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005581-8D3B-49D9-A455-C09C95FA3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49" t="38520" r="44177" b="25769"/>
          <a:stretch/>
        </p:blipFill>
        <p:spPr>
          <a:xfrm>
            <a:off x="1619672" y="1988840"/>
            <a:ext cx="6275897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56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4293172" y="575158"/>
            <a:ext cx="51969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GRU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C61AF4C-4FFF-4897-B509-8F53D53A3BD3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LSTM</a:t>
            </a:r>
            <a:r>
              <a:rPr lang="ko-KR" altLang="en-US" dirty="0"/>
              <a:t>이 잘 돌아가지만</a:t>
            </a:r>
            <a:endParaRPr lang="en-US" altLang="ko-KR" dirty="0"/>
          </a:p>
          <a:p>
            <a:r>
              <a:rPr lang="ko-KR" altLang="en-US" dirty="0"/>
              <a:t>불필요하게 복잡하다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GRU</a:t>
            </a:r>
            <a:r>
              <a:rPr lang="ko-KR" altLang="en-US" dirty="0"/>
              <a:t>를 소개한다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916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8EF2C88-35D6-4072-9A8A-ABBBE6060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78" t="31334" r="30313" b="20134"/>
          <a:stretch/>
        </p:blipFill>
        <p:spPr>
          <a:xfrm>
            <a:off x="755576" y="2060848"/>
            <a:ext cx="7970732" cy="3168352"/>
          </a:xfrm>
          <a:prstGeom prst="rect">
            <a:avLst/>
          </a:prstGeom>
        </p:spPr>
      </p:pic>
      <p:sp>
        <p:nvSpPr>
          <p:cNvPr id="13" name="이등변 삼각형 16">
            <a:extLst>
              <a:ext uri="{FF2B5EF4-FFF2-40B4-BE49-F238E27FC236}">
                <a16:creationId xmlns:a16="http://schemas.microsoft.com/office/drawing/2014/main" id="{33536F43-0F4F-4297-8102-D8FC931FA692}"/>
              </a:ext>
            </a:extLst>
          </p:cNvPr>
          <p:cNvSpPr/>
          <p:nvPr/>
        </p:nvSpPr>
        <p:spPr>
          <a:xfrm rot="8100000">
            <a:off x="3451893" y="1046664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이등변 삼각형 16">
            <a:extLst>
              <a:ext uri="{FF2B5EF4-FFF2-40B4-BE49-F238E27FC236}">
                <a16:creationId xmlns:a16="http://schemas.microsoft.com/office/drawing/2014/main" id="{56AE0D1B-2C1D-4C9F-937F-3D572C2BAA81}"/>
              </a:ext>
            </a:extLst>
          </p:cNvPr>
          <p:cNvSpPr/>
          <p:nvPr/>
        </p:nvSpPr>
        <p:spPr>
          <a:xfrm rot="19257574">
            <a:off x="5294799" y="519544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6E84F552-07B5-4119-97EE-625A7FB67FD1}"/>
              </a:ext>
            </a:extLst>
          </p:cNvPr>
          <p:cNvSpPr/>
          <p:nvPr/>
        </p:nvSpPr>
        <p:spPr>
          <a:xfrm>
            <a:off x="3419872" y="620688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C9FAE8-6CA6-4D98-B154-EACB11F9E977}"/>
              </a:ext>
            </a:extLst>
          </p:cNvPr>
          <p:cNvSpPr/>
          <p:nvPr/>
        </p:nvSpPr>
        <p:spPr>
          <a:xfrm rot="21306072">
            <a:off x="3390946" y="777175"/>
            <a:ext cx="232416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From feed-forward to RNNs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623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4293172" y="575158"/>
            <a:ext cx="51969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GRU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CB9A1B-1DFD-4C46-B044-8A0DEE574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22" t="37820" r="38188" b="23867"/>
          <a:stretch/>
        </p:blipFill>
        <p:spPr>
          <a:xfrm>
            <a:off x="1547664" y="2060848"/>
            <a:ext cx="6858783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10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4293172" y="575158"/>
            <a:ext cx="51969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GRU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C61AF4C-4FFF-4897-B509-8F53D53A3BD3}"/>
              </a:ext>
            </a:extLst>
          </p:cNvPr>
          <p:cNvSpPr txBox="1">
            <a:spLocks/>
          </p:cNvSpPr>
          <p:nvPr/>
        </p:nvSpPr>
        <p:spPr>
          <a:xfrm>
            <a:off x="395536" y="233928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LSTM</a:t>
            </a:r>
            <a:r>
              <a:rPr lang="ko-KR" altLang="en-US" dirty="0"/>
              <a:t>과 동등한 성능을 가지지만</a:t>
            </a:r>
            <a:endParaRPr lang="en-US" altLang="ko-KR" dirty="0"/>
          </a:p>
          <a:p>
            <a:r>
              <a:rPr lang="ko-KR" altLang="en-US" dirty="0"/>
              <a:t>더 저렴하다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7952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4262715" y="575158"/>
            <a:ext cx="58060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Code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C61AF4C-4FFF-4897-B509-8F53D53A3BD3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8467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3469202" y="575158"/>
            <a:ext cx="216764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Recurrent Neural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05D946-CB4D-427D-9D11-BD764DEC7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39" t="35581" r="18777" b="28365"/>
          <a:stretch/>
        </p:blipFill>
        <p:spPr>
          <a:xfrm>
            <a:off x="5464789" y="1412776"/>
            <a:ext cx="3528393" cy="43030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59097D3-E291-4D2D-B012-0976E9D2E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6" t="62473" r="50665" b="10801"/>
          <a:stretch/>
        </p:blipFill>
        <p:spPr>
          <a:xfrm>
            <a:off x="1259631" y="3356992"/>
            <a:ext cx="3917861" cy="21390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9BC2CF-CAA3-4BE9-B293-6B4F8C73D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23" t="38800" r="38975" b="44400"/>
          <a:stretch/>
        </p:blipFill>
        <p:spPr>
          <a:xfrm>
            <a:off x="1259631" y="2078536"/>
            <a:ext cx="3497890" cy="7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9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4086176-613D-41D2-B7FB-662E9ABFF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23" t="38800" r="38975" b="44400"/>
          <a:stretch/>
        </p:blipFill>
        <p:spPr>
          <a:xfrm>
            <a:off x="551740" y="1628800"/>
            <a:ext cx="3497890" cy="7627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A7FF8DD-1659-46E0-BDD3-E2DF2F65D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01" t="50000" r="27162" b="23868"/>
          <a:stretch/>
        </p:blipFill>
        <p:spPr>
          <a:xfrm>
            <a:off x="551741" y="2564904"/>
            <a:ext cx="5676443" cy="17660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8D3225-C33C-49F3-8C6F-A15E2C52AF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26" t="62473" r="50665" b="10801"/>
          <a:stretch/>
        </p:blipFill>
        <p:spPr>
          <a:xfrm>
            <a:off x="4860032" y="3933056"/>
            <a:ext cx="3917861" cy="2139091"/>
          </a:xfrm>
          <a:prstGeom prst="rect">
            <a:avLst/>
          </a:prstGeom>
        </p:spPr>
      </p:pic>
      <p:sp>
        <p:nvSpPr>
          <p:cNvPr id="9" name="이등변 삼각형 16">
            <a:extLst>
              <a:ext uri="{FF2B5EF4-FFF2-40B4-BE49-F238E27FC236}">
                <a16:creationId xmlns:a16="http://schemas.microsoft.com/office/drawing/2014/main" id="{19DA0269-6594-4AEA-B8B3-12A3326AF9D6}"/>
              </a:ext>
            </a:extLst>
          </p:cNvPr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이등변 삼각형 16">
            <a:extLst>
              <a:ext uri="{FF2B5EF4-FFF2-40B4-BE49-F238E27FC236}">
                <a16:creationId xmlns:a16="http://schemas.microsoft.com/office/drawing/2014/main" id="{F6B870EE-C8D1-49D7-9391-271F7BE91131}"/>
              </a:ext>
            </a:extLst>
          </p:cNvPr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5">
            <a:extLst>
              <a:ext uri="{FF2B5EF4-FFF2-40B4-BE49-F238E27FC236}">
                <a16:creationId xmlns:a16="http://schemas.microsoft.com/office/drawing/2014/main" id="{13E86F41-0DD1-4B48-ACAA-DBDBB59ABFF9}"/>
              </a:ext>
            </a:extLst>
          </p:cNvPr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F4A405-A1CE-4C0C-AE5A-D3EE1886FA20}"/>
              </a:ext>
            </a:extLst>
          </p:cNvPr>
          <p:cNvSpPr/>
          <p:nvPr/>
        </p:nvSpPr>
        <p:spPr>
          <a:xfrm rot="21306072">
            <a:off x="3469202" y="575158"/>
            <a:ext cx="216764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696998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6813734-33E5-4981-A580-586A5379A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00" t="22001" r="20464" b="30315"/>
          <a:stretch/>
        </p:blipFill>
        <p:spPr>
          <a:xfrm>
            <a:off x="611560" y="1504376"/>
            <a:ext cx="7865008" cy="2592288"/>
          </a:xfrm>
          <a:prstGeom prst="rect">
            <a:avLst/>
          </a:prstGeom>
        </p:spPr>
      </p:pic>
      <p:sp>
        <p:nvSpPr>
          <p:cNvPr id="8" name="이등변 삼각형 16">
            <a:extLst>
              <a:ext uri="{FF2B5EF4-FFF2-40B4-BE49-F238E27FC236}">
                <a16:creationId xmlns:a16="http://schemas.microsoft.com/office/drawing/2014/main" id="{088C4D37-9F09-4631-B991-8E16969A50B9}"/>
              </a:ext>
            </a:extLst>
          </p:cNvPr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이등변 삼각형 16">
            <a:extLst>
              <a:ext uri="{FF2B5EF4-FFF2-40B4-BE49-F238E27FC236}">
                <a16:creationId xmlns:a16="http://schemas.microsoft.com/office/drawing/2014/main" id="{9D84EFE7-33A2-4D10-B316-A699A3972236}"/>
              </a:ext>
            </a:extLst>
          </p:cNvPr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직사각형 5">
            <a:extLst>
              <a:ext uri="{FF2B5EF4-FFF2-40B4-BE49-F238E27FC236}">
                <a16:creationId xmlns:a16="http://schemas.microsoft.com/office/drawing/2014/main" id="{75E5BBE7-7807-47F5-9F71-43A1E69D66B0}"/>
              </a:ext>
            </a:extLst>
          </p:cNvPr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8E5DB-E79B-4F44-A90D-CED6FCFCA51F}"/>
              </a:ext>
            </a:extLst>
          </p:cNvPr>
          <p:cNvSpPr/>
          <p:nvPr/>
        </p:nvSpPr>
        <p:spPr>
          <a:xfrm rot="21306072">
            <a:off x="3469202" y="575158"/>
            <a:ext cx="216764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Recurrent Neural Network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83EC576-7517-4A40-B66A-A03C01780C40}"/>
              </a:ext>
            </a:extLst>
          </p:cNvPr>
          <p:cNvSpPr txBox="1">
            <a:spLocks/>
          </p:cNvSpPr>
          <p:nvPr/>
        </p:nvSpPr>
        <p:spPr>
          <a:xfrm>
            <a:off x="1259632" y="4096664"/>
            <a:ext cx="6768752" cy="3960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Weight</a:t>
            </a:r>
          </a:p>
          <a:p>
            <a:r>
              <a:rPr lang="ko-KR" altLang="en-US" dirty="0"/>
              <a:t>똑같은</a:t>
            </a:r>
            <a:r>
              <a:rPr lang="en-US" altLang="ko-KR" dirty="0"/>
              <a:t> </a:t>
            </a:r>
            <a:r>
              <a:rPr lang="ko-KR" altLang="en-US" dirty="0"/>
              <a:t>값이 </a:t>
            </a:r>
            <a:r>
              <a:rPr lang="en-US" altLang="ko-KR" dirty="0"/>
              <a:t>Weight</a:t>
            </a:r>
            <a:r>
              <a:rPr lang="ko-KR" altLang="en-US" dirty="0"/>
              <a:t>를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똑같은 것으로 학습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5298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F783DB3-D4C1-4E43-8666-6B029FA1C633}"/>
              </a:ext>
            </a:extLst>
          </p:cNvPr>
          <p:cNvSpPr txBox="1">
            <a:spLocks/>
          </p:cNvSpPr>
          <p:nvPr/>
        </p:nvSpPr>
        <p:spPr>
          <a:xfrm>
            <a:off x="683568" y="292494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이러한 </a:t>
            </a:r>
            <a:r>
              <a:rPr lang="en-US" altLang="ko-KR" dirty="0"/>
              <a:t>RNN</a:t>
            </a:r>
            <a:r>
              <a:rPr lang="ko-KR" altLang="en-US" dirty="0"/>
              <a:t>으로 무엇을 할 수 있을까</a:t>
            </a:r>
            <a:r>
              <a:rPr lang="en-US" altLang="ko-KR" dirty="0"/>
              <a:t>?</a:t>
            </a:r>
          </a:p>
        </p:txBody>
      </p:sp>
      <p:sp>
        <p:nvSpPr>
          <p:cNvPr id="8" name="이등변 삼각형 16">
            <a:extLst>
              <a:ext uri="{FF2B5EF4-FFF2-40B4-BE49-F238E27FC236}">
                <a16:creationId xmlns:a16="http://schemas.microsoft.com/office/drawing/2014/main" id="{F875253D-5AE6-4AE1-A529-96332DA467BE}"/>
              </a:ext>
            </a:extLst>
          </p:cNvPr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이등변 삼각형 16">
            <a:extLst>
              <a:ext uri="{FF2B5EF4-FFF2-40B4-BE49-F238E27FC236}">
                <a16:creationId xmlns:a16="http://schemas.microsoft.com/office/drawing/2014/main" id="{FC452B23-1A33-441E-AF18-31B63CDB924F}"/>
              </a:ext>
            </a:extLst>
          </p:cNvPr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직사각형 5">
            <a:extLst>
              <a:ext uri="{FF2B5EF4-FFF2-40B4-BE49-F238E27FC236}">
                <a16:creationId xmlns:a16="http://schemas.microsoft.com/office/drawing/2014/main" id="{EF8F8D4C-EC86-4CA3-83AE-612E6BCD6486}"/>
              </a:ext>
            </a:extLst>
          </p:cNvPr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892C41-29BF-49B0-8B34-BE2C3B9DBEF2}"/>
              </a:ext>
            </a:extLst>
          </p:cNvPr>
          <p:cNvSpPr/>
          <p:nvPr/>
        </p:nvSpPr>
        <p:spPr>
          <a:xfrm rot="21306072">
            <a:off x="3469202" y="575158"/>
            <a:ext cx="216764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688181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3790633" y="575158"/>
            <a:ext cx="152477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RNN Applications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F783DB3-D4C1-4E43-8666-6B029FA1C633}"/>
              </a:ext>
            </a:extLst>
          </p:cNvPr>
          <p:cNvSpPr txBox="1">
            <a:spLocks/>
          </p:cNvSpPr>
          <p:nvPr/>
        </p:nvSpPr>
        <p:spPr>
          <a:xfrm>
            <a:off x="683568" y="152570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/>
              <a:t>Language</a:t>
            </a:r>
            <a:r>
              <a:rPr lang="ko-KR" altLang="en-US" dirty="0"/>
              <a:t> </a:t>
            </a:r>
            <a:r>
              <a:rPr lang="en-US" altLang="ko-KR" dirty="0"/>
              <a:t>Modeling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/>
              <a:t>Machine Translation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/>
              <a:t>Text Summarization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/>
              <a:t>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3290729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6"/>
          <p:cNvSpPr/>
          <p:nvPr/>
        </p:nvSpPr>
        <p:spPr>
          <a:xfrm rot="8100000">
            <a:off x="3451893" y="844647"/>
            <a:ext cx="397181" cy="2550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40449 h 255085"/>
              <a:gd name="connsiteX1" fmla="*/ 71276 w 397181"/>
              <a:gd name="connsiteY1" fmla="*/ 195900 h 255085"/>
              <a:gd name="connsiteX2" fmla="*/ 271840 w 397181"/>
              <a:gd name="connsiteY2" fmla="*/ 0 h 255085"/>
              <a:gd name="connsiteX3" fmla="*/ 397181 w 397181"/>
              <a:gd name="connsiteY3" fmla="*/ 255085 h 255085"/>
              <a:gd name="connsiteX4" fmla="*/ 0 w 397181"/>
              <a:gd name="connsiteY4" fmla="*/ 140449 h 25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55085">
                <a:moveTo>
                  <a:pt x="0" y="140449"/>
                </a:moveTo>
                <a:cubicBezTo>
                  <a:pt x="10480" y="129654"/>
                  <a:pt x="60796" y="206695"/>
                  <a:pt x="71276" y="195900"/>
                </a:cubicBezTo>
                <a:lnTo>
                  <a:pt x="271840" y="0"/>
                </a:lnTo>
                <a:lnTo>
                  <a:pt x="397181" y="255085"/>
                </a:lnTo>
                <a:lnTo>
                  <a:pt x="0" y="1404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9257574">
            <a:off x="5294799" y="317527"/>
            <a:ext cx="397181" cy="242885"/>
          </a:xfrm>
          <a:custGeom>
            <a:avLst/>
            <a:gdLst>
              <a:gd name="connsiteX0" fmla="*/ 0 w 379081"/>
              <a:gd name="connsiteY0" fmla="*/ 155415 h 155415"/>
              <a:gd name="connsiteX1" fmla="*/ 189541 w 379081"/>
              <a:gd name="connsiteY1" fmla="*/ 0 h 155415"/>
              <a:gd name="connsiteX2" fmla="*/ 379081 w 379081"/>
              <a:gd name="connsiteY2" fmla="*/ 155415 h 155415"/>
              <a:gd name="connsiteX3" fmla="*/ 0 w 379081"/>
              <a:gd name="connsiteY3" fmla="*/ 155415 h 155415"/>
              <a:gd name="connsiteX0" fmla="*/ 0 w 397181"/>
              <a:gd name="connsiteY0" fmla="*/ 155415 h 270051"/>
              <a:gd name="connsiteX1" fmla="*/ 189541 w 397181"/>
              <a:gd name="connsiteY1" fmla="*/ 0 h 270051"/>
              <a:gd name="connsiteX2" fmla="*/ 397181 w 397181"/>
              <a:gd name="connsiteY2" fmla="*/ 270051 h 270051"/>
              <a:gd name="connsiteX3" fmla="*/ 0 w 397181"/>
              <a:gd name="connsiteY3" fmla="*/ 155415 h 270051"/>
              <a:gd name="connsiteX0" fmla="*/ 0 w 397181"/>
              <a:gd name="connsiteY0" fmla="*/ 155415 h 270051"/>
              <a:gd name="connsiteX1" fmla="*/ 62042 w 397181"/>
              <a:gd name="connsiteY1" fmla="*/ 181164 h 270051"/>
              <a:gd name="connsiteX2" fmla="*/ 189541 w 397181"/>
              <a:gd name="connsiteY2" fmla="*/ 0 h 270051"/>
              <a:gd name="connsiteX3" fmla="*/ 397181 w 397181"/>
              <a:gd name="connsiteY3" fmla="*/ 270051 h 270051"/>
              <a:gd name="connsiteX4" fmla="*/ 0 w 397181"/>
              <a:gd name="connsiteY4" fmla="*/ 155415 h 270051"/>
              <a:gd name="connsiteX0" fmla="*/ 0 w 397181"/>
              <a:gd name="connsiteY0" fmla="*/ 128249 h 242885"/>
              <a:gd name="connsiteX1" fmla="*/ 62042 w 397181"/>
              <a:gd name="connsiteY1" fmla="*/ 153998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  <a:gd name="connsiteX0" fmla="*/ 0 w 397181"/>
              <a:gd name="connsiteY0" fmla="*/ 128249 h 242885"/>
              <a:gd name="connsiteX1" fmla="*/ 71276 w 397181"/>
              <a:gd name="connsiteY1" fmla="*/ 183700 h 242885"/>
              <a:gd name="connsiteX2" fmla="*/ 223042 w 397181"/>
              <a:gd name="connsiteY2" fmla="*/ 0 h 242885"/>
              <a:gd name="connsiteX3" fmla="*/ 397181 w 397181"/>
              <a:gd name="connsiteY3" fmla="*/ 242885 h 242885"/>
              <a:gd name="connsiteX4" fmla="*/ 0 w 397181"/>
              <a:gd name="connsiteY4" fmla="*/ 128249 h 24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81" h="242885">
                <a:moveTo>
                  <a:pt x="0" y="128249"/>
                </a:moveTo>
                <a:cubicBezTo>
                  <a:pt x="10480" y="117454"/>
                  <a:pt x="60796" y="194495"/>
                  <a:pt x="71276" y="183700"/>
                </a:cubicBezTo>
                <a:lnTo>
                  <a:pt x="223042" y="0"/>
                </a:lnTo>
                <a:lnTo>
                  <a:pt x="397181" y="242885"/>
                </a:lnTo>
                <a:lnTo>
                  <a:pt x="0" y="128249"/>
                </a:lnTo>
                <a:close/>
              </a:path>
            </a:pathLst>
          </a:custGeom>
          <a:solidFill>
            <a:srgbClr val="E5C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19872" y="418671"/>
            <a:ext cx="2304256" cy="605363"/>
          </a:xfrm>
          <a:custGeom>
            <a:avLst/>
            <a:gdLst>
              <a:gd name="connsiteX0" fmla="*/ 0 w 2304256"/>
              <a:gd name="connsiteY0" fmla="*/ 0 h 381077"/>
              <a:gd name="connsiteX1" fmla="*/ 2304256 w 2304256"/>
              <a:gd name="connsiteY1" fmla="*/ 0 h 381077"/>
              <a:gd name="connsiteX2" fmla="*/ 2304256 w 2304256"/>
              <a:gd name="connsiteY2" fmla="*/ 381077 h 381077"/>
              <a:gd name="connsiteX3" fmla="*/ 0 w 2304256"/>
              <a:gd name="connsiteY3" fmla="*/ 381077 h 381077"/>
              <a:gd name="connsiteX4" fmla="*/ 0 w 2304256"/>
              <a:gd name="connsiteY4" fmla="*/ 0 h 381077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605363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  <a:gd name="connsiteX0" fmla="*/ 0 w 2304256"/>
              <a:gd name="connsiteY0" fmla="*/ 224286 h 605363"/>
              <a:gd name="connsiteX1" fmla="*/ 2304256 w 2304256"/>
              <a:gd name="connsiteY1" fmla="*/ 0 h 605363"/>
              <a:gd name="connsiteX2" fmla="*/ 2304256 w 2304256"/>
              <a:gd name="connsiteY2" fmla="*/ 398329 h 605363"/>
              <a:gd name="connsiteX3" fmla="*/ 0 w 2304256"/>
              <a:gd name="connsiteY3" fmla="*/ 605363 h 605363"/>
              <a:gd name="connsiteX4" fmla="*/ 0 w 2304256"/>
              <a:gd name="connsiteY4" fmla="*/ 224286 h 60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56" h="605363">
                <a:moveTo>
                  <a:pt x="0" y="224286"/>
                </a:moveTo>
                <a:lnTo>
                  <a:pt x="2304256" y="0"/>
                </a:lnTo>
                <a:lnTo>
                  <a:pt x="2304256" y="398329"/>
                </a:lnTo>
                <a:lnTo>
                  <a:pt x="0" y="605363"/>
                </a:lnTo>
                <a:lnTo>
                  <a:pt x="0" y="224286"/>
                </a:lnTo>
                <a:close/>
              </a:path>
            </a:pathLst>
          </a:custGeom>
          <a:solidFill>
            <a:srgbClr val="AA9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21306072">
            <a:off x="3700864" y="575158"/>
            <a:ext cx="170431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Language</a:t>
            </a:r>
            <a:r>
              <a:rPr lang="ko-KR" altLang="en-US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1300" dirty="0">
                <a:solidFill>
                  <a:prstClr val="white">
                    <a:lumMod val="9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Modeling</a:t>
            </a:r>
            <a:endParaRPr lang="ko-KR" altLang="en-US" sz="1300" dirty="0">
              <a:solidFill>
                <a:prstClr val="white">
                  <a:lumMod val="9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E481AF4-1AB9-4E0C-A535-B6DC1448DD11}"/>
              </a:ext>
            </a:extLst>
          </p:cNvPr>
          <p:cNvSpPr txBox="1">
            <a:spLocks/>
          </p:cNvSpPr>
          <p:nvPr/>
        </p:nvSpPr>
        <p:spPr>
          <a:xfrm>
            <a:off x="438221" y="170080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그 문장이 어떤 문장인지 측정해서 우리에게 말해준다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기계 번역할때 중요한 </a:t>
            </a:r>
            <a:r>
              <a:rPr lang="ko-KR" altLang="en-US" dirty="0" err="1"/>
              <a:t>인풋값이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새로운 텍스트를 만들어 낼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258462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365</Words>
  <Application>Microsoft Office PowerPoint</Application>
  <PresentationFormat>화면 슬라이드 쇼(4:3)</PresentationFormat>
  <Paragraphs>110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Noto Sans CJK KR Bold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Yoonjin Kim</cp:lastModifiedBy>
  <cp:revision>143</cp:revision>
  <cp:lastPrinted>2017-07-27T06:28:59Z</cp:lastPrinted>
  <dcterms:created xsi:type="dcterms:W3CDTF">2016-10-28T15:58:08Z</dcterms:created>
  <dcterms:modified xsi:type="dcterms:W3CDTF">2017-07-27T07:47:58Z</dcterms:modified>
</cp:coreProperties>
</file>